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6" r:id="rId9"/>
    <p:sldId id="264" r:id="rId10"/>
    <p:sldId id="265" r:id="rId1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E973674-CFC6-4443-9EA9-F9FBBBCF781E}">
          <p14:sldIdLst>
            <p14:sldId id="256"/>
            <p14:sldId id="257"/>
            <p14:sldId id="258"/>
            <p14:sldId id="259"/>
          </p14:sldIdLst>
        </p14:section>
        <p14:section name="Untitled Section" id="{E17B5D3B-0B2A-4451-BD37-FC4AF68E3CFF}">
          <p14:sldIdLst>
            <p14:sldId id="261"/>
            <p14:sldId id="262"/>
            <p14:sldId id="263"/>
            <p14:sldId id="266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B9181-977C-4339-99C3-9F446B79525D}" type="datetimeFigureOut">
              <a:rPr lang="bg-BG" smtClean="0"/>
              <a:t>07.03.2012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4DCB6-E77F-43C7-9ABE-D262902380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84431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4DCB6-E77F-43C7-9ABE-D262902380EA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6051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07.03.2012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07.03.2012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07.03.2012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07.03.2012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07.03.2012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07.03.2012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07.03.2012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07.03.2012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07.03.2012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07.03.2012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07.03.2012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CC536-4F3D-4E22-A9F1-A3C6D40310AC}" type="datetimeFigureOut">
              <a:rPr lang="bg-BG" smtClean="0"/>
              <a:t>07.03.2012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68639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g-BG" sz="2400" b="1" dirty="0" smtClean="0">
                <a:solidFill>
                  <a:schemeClr val="bg1"/>
                </a:solidFill>
              </a:rPr>
              <a:t>Проект: „Културно-историческото наследство на о-в „Св.Анастасия“ и град Бургас – атрактивна и конкурентноспособна туристическа дестинация“ </a:t>
            </a:r>
            <a:endParaRPr lang="bg-BG" sz="2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bg-BG" sz="3200" b="1" dirty="0" smtClean="0">
                <a:solidFill>
                  <a:schemeClr val="accent1">
                    <a:lumMod val="50000"/>
                  </a:schemeClr>
                </a:solidFill>
              </a:rPr>
              <a:t>ОБЩИНА БУРГАС</a:t>
            </a:r>
          </a:p>
          <a:p>
            <a:pPr algn="ctr"/>
            <a:endParaRPr lang="bg-BG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bg-BG" sz="3600" b="1" dirty="0" smtClean="0">
                <a:solidFill>
                  <a:schemeClr val="accent1">
                    <a:lumMod val="50000"/>
                  </a:schemeClr>
                </a:solidFill>
              </a:rPr>
              <a:t>ПРЕДСТАВЯ</a:t>
            </a:r>
            <a:r>
              <a:rPr lang="bg-BG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bg-BG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G_1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240" y="1916832"/>
            <a:ext cx="714375" cy="106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1892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17032"/>
            <a:ext cx="7772400" cy="24482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g-BG" sz="7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за вниманието ! </a:t>
            </a:r>
            <a:endParaRPr lang="bg-BG" sz="7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738311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 smtClean="0">
                <a:solidFill>
                  <a:schemeClr val="accent1">
                    <a:lumMod val="50000"/>
                  </a:schemeClr>
                </a:solidFill>
              </a:rPr>
              <a:t>ОБЩИНА БУРГАС </a:t>
            </a:r>
            <a:endParaRPr lang="bg-BG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G_1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240" y="1916832"/>
            <a:ext cx="714375" cy="106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079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 smtClean="0"/>
              <a:t>хдй</a:t>
            </a:r>
            <a:endParaRPr lang="bg-BG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6106" y="4293096"/>
            <a:ext cx="4437094" cy="228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79513" y="1600201"/>
            <a:ext cx="8784975" cy="262088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bg-BG" sz="2400" b="1" u="sng" dirty="0" smtClean="0">
                <a:solidFill>
                  <a:schemeClr val="accent1">
                    <a:lumMod val="50000"/>
                  </a:schemeClr>
                </a:solidFill>
              </a:rPr>
              <a:t>Проектът се финансира по </a:t>
            </a:r>
            <a:r>
              <a:rPr lang="bg-BG" sz="24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0" indent="0" algn="ctr">
              <a:buNone/>
            </a:pPr>
            <a:r>
              <a:rPr lang="bg-BG" sz="2400" b="1" dirty="0" smtClean="0">
                <a:solidFill>
                  <a:schemeClr val="accent1">
                    <a:lumMod val="50000"/>
                  </a:schemeClr>
                </a:solidFill>
              </a:rPr>
              <a:t>ОПЕРАТИВНА ПРОГРАМА „РЕГИОНАЛНО РАЗВИТИЕ“ 2007 – 2013 </a:t>
            </a:r>
            <a:endParaRPr lang="bg-BG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bg-BG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bg-BG" sz="2400" b="1" dirty="0" smtClean="0">
                <a:solidFill>
                  <a:schemeClr val="accent1">
                    <a:lumMod val="50000"/>
                  </a:schemeClr>
                </a:solidFill>
              </a:rPr>
              <a:t>Схема за предоставяне на безвъзмездна финансова помощ  „Подкрепа за развитието  на природни, културни и исторически атракции“ </a:t>
            </a:r>
            <a:endParaRPr lang="bg-BG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DSC_1812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3" r="557" b="24973"/>
          <a:stretch>
            <a:fillRect/>
          </a:stretch>
        </p:blipFill>
        <p:spPr bwMode="auto">
          <a:xfrm>
            <a:off x="179513" y="4293096"/>
            <a:ext cx="4392487" cy="228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818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endParaRPr lang="bg-BG" sz="10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1600200"/>
            <a:ext cx="8928992" cy="51411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2400" b="1" dirty="0" smtClean="0">
                <a:solidFill>
                  <a:schemeClr val="accent1">
                    <a:lumMod val="50000"/>
                  </a:schemeClr>
                </a:solidFill>
              </a:rPr>
              <a:t>Цели на проекта </a:t>
            </a: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bg-BG" sz="1800" dirty="0" smtClean="0">
                <a:solidFill>
                  <a:schemeClr val="accent1">
                    <a:lumMod val="50000"/>
                  </a:schemeClr>
                </a:solidFill>
              </a:rPr>
              <a:t>Да подпомогне устойчивото социално-икономическо развитие на Община Бургас, посредством повишаване на туристическия потенциал за развитие и маркетинг на конкурентноспособни туристически продукти, основани на богатото природно и културно-историческо наследство.</a:t>
            </a:r>
          </a:p>
          <a:p>
            <a:r>
              <a:rPr lang="bg-BG" sz="2400" b="1" dirty="0" smtClean="0">
                <a:solidFill>
                  <a:schemeClr val="accent1">
                    <a:lumMod val="50000"/>
                  </a:schemeClr>
                </a:solidFill>
              </a:rPr>
              <a:t>Специфични цели на проекта </a:t>
            </a: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r>
              <a:rPr lang="bg-BG" sz="1800" dirty="0" smtClean="0">
                <a:solidFill>
                  <a:schemeClr val="accent1">
                    <a:lumMod val="50000"/>
                  </a:schemeClr>
                </a:solidFill>
              </a:rPr>
              <a:t>Утвърждаване на град Бургас и остров „Св.Анастасия“, като атрактивна и конкурентноспособна туристическа дестинация от регионално и национално значение.</a:t>
            </a:r>
          </a:p>
          <a:p>
            <a:r>
              <a:rPr lang="bg-BG" sz="1800" dirty="0" smtClean="0">
                <a:solidFill>
                  <a:schemeClr val="accent1">
                    <a:lumMod val="50000"/>
                  </a:schemeClr>
                </a:solidFill>
              </a:rPr>
              <a:t>Валоризация на културно-историческите и природни ценности на град Бургас и остров „Св.Анастасия“, основана на иновативни и нетрадиционни подходи, насочени към модернизация на инфраструктурата, ефективен маркетинг и реклама на туристическия продукт.</a:t>
            </a:r>
          </a:p>
          <a:p>
            <a:r>
              <a:rPr lang="bg-BG" sz="1800" dirty="0" smtClean="0">
                <a:solidFill>
                  <a:schemeClr val="accent1">
                    <a:lumMod val="50000"/>
                  </a:schemeClr>
                </a:solidFill>
              </a:rPr>
              <a:t>Опазване и устойчиво управление на културно-историческото и природно наследство на град Бургас и о-в „Св.Анастасия“ </a:t>
            </a:r>
          </a:p>
          <a:p>
            <a:endParaRPr lang="bg-BG" sz="2400" dirty="0" smtClean="0"/>
          </a:p>
          <a:p>
            <a:endParaRPr lang="bg-BG" sz="2400" dirty="0" smtClean="0"/>
          </a:p>
          <a:p>
            <a:endParaRPr lang="bg-BG" sz="24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723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bg-BG" b="1" dirty="0" smtClean="0">
                <a:solidFill>
                  <a:schemeClr val="accent1">
                    <a:lumMod val="50000"/>
                  </a:schemeClr>
                </a:solidFill>
              </a:rPr>
              <a:t>ЦЕЛЕВИ ОБЕКТИ : </a:t>
            </a:r>
          </a:p>
          <a:p>
            <a:pPr>
              <a:buFont typeface="Wingdings" pitchFamily="2" charset="2"/>
              <a:buChar char="Ø"/>
            </a:pPr>
            <a:r>
              <a:rPr lang="bg-B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Остров „Св. Анастасия“ .</a:t>
            </a:r>
          </a:p>
          <a:p>
            <a:pPr>
              <a:buFont typeface="Wingdings" pitchFamily="2" charset="2"/>
              <a:buChar char="Ø"/>
            </a:pP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Мостик и предмостово пространство в Приморски парк гр.Бургас.</a:t>
            </a:r>
          </a:p>
          <a:p>
            <a:pPr>
              <a:buFont typeface="Wingdings" pitchFamily="2" charset="2"/>
              <a:buChar char="Ø"/>
            </a:pP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Културно – исторически маршрут в историческото ядро на гр.Бургас.</a:t>
            </a:r>
          </a:p>
          <a:p>
            <a:pPr>
              <a:buFont typeface="Wingdings" pitchFamily="2" charset="2"/>
              <a:buChar char="Ø"/>
            </a:pPr>
            <a:endParaRPr lang="bg-BG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bg-BG" sz="2400" b="1" dirty="0" smtClean="0">
                <a:solidFill>
                  <a:schemeClr val="accent1">
                    <a:lumMod val="50000"/>
                  </a:schemeClr>
                </a:solidFill>
              </a:rPr>
              <a:t>СРОК ЗА ИЗПЪЛНЕНИЕ </a:t>
            </a: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: 24 МЕСЕЦА</a:t>
            </a:r>
          </a:p>
          <a:p>
            <a:pPr marL="0" indent="0">
              <a:buNone/>
            </a:pPr>
            <a:r>
              <a:rPr lang="bg-BG" sz="2400" b="1" dirty="0" smtClean="0">
                <a:solidFill>
                  <a:schemeClr val="accent1">
                    <a:lumMod val="50000"/>
                  </a:schemeClr>
                </a:solidFill>
              </a:rPr>
              <a:t>БЮДЖЕТ</a:t>
            </a: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</a:rPr>
              <a:t> : 5 559 576,36 лв.</a:t>
            </a:r>
            <a:endParaRPr lang="bg-B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74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bg-BG" dirty="0" smtClean="0">
                <a:solidFill>
                  <a:schemeClr val="accent1">
                    <a:lumMod val="50000"/>
                  </a:schemeClr>
                </a:solidFill>
              </a:rPr>
              <a:t>Остров „Св. Анастасия“ – Открита сцена</a:t>
            </a:r>
            <a:endParaRPr lang="bg-B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4" descr="08 sv anast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lnSpc>
                <a:spcPct val="200000"/>
              </a:lnSpc>
            </a:pPr>
            <a:r>
              <a:rPr lang="bg-BG" dirty="0" smtClean="0">
                <a:solidFill>
                  <a:schemeClr val="accent1">
                    <a:lumMod val="50000"/>
                  </a:schemeClr>
                </a:solidFill>
              </a:rPr>
              <a:t>Остров „Св. Анастасия“ - изглед</a:t>
            </a:r>
            <a:endParaRPr lang="bg-B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4" descr="07 sv anastB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917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g-BG" dirty="0" smtClean="0">
                <a:solidFill>
                  <a:schemeClr val="accent1">
                    <a:lumMod val="50000"/>
                  </a:schemeClr>
                </a:solidFill>
              </a:rPr>
              <a:t>Остров „Св. Анастасия“ </a:t>
            </a:r>
            <a:endParaRPr lang="bg-B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g-BG" dirty="0" smtClean="0">
                <a:solidFill>
                  <a:schemeClr val="accent1">
                    <a:lumMod val="50000"/>
                  </a:schemeClr>
                </a:solidFill>
              </a:rPr>
              <a:t>Остров „Св. Анастасия“ </a:t>
            </a:r>
            <a:endParaRPr lang="bg-B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02 sv ana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803790"/>
            <a:ext cx="4040188" cy="269345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4" descr="01 alei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085" y="2276871"/>
            <a:ext cx="2623655" cy="384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008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579296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g-BG" dirty="0" smtClean="0">
                <a:solidFill>
                  <a:schemeClr val="accent1">
                    <a:lumMod val="50000"/>
                  </a:schemeClr>
                </a:solidFill>
              </a:rPr>
              <a:t>Мостик – гр. Бургас </a:t>
            </a:r>
            <a:endParaRPr lang="bg-B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Documents and Settings\a.novakova\Desktop\ostrov&amp;mostik vizualizatsia\Most_osveten_variant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880"/>
            <a:ext cx="836327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276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92211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2800" b="1" dirty="0" smtClean="0">
                <a:solidFill>
                  <a:schemeClr val="accent1">
                    <a:lumMod val="50000"/>
                  </a:schemeClr>
                </a:solidFill>
              </a:rPr>
              <a:t>Културно-исторически маршрут</a:t>
            </a:r>
            <a:endParaRPr lang="bg-BG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  <a:p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75086" y="457362"/>
            <a:ext cx="4003178" cy="836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5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bg-BG" b="1" dirty="0" smtClean="0">
                <a:solidFill>
                  <a:schemeClr val="accent1">
                    <a:lumMod val="50000"/>
                  </a:schemeClr>
                </a:solidFill>
              </a:rPr>
              <a:t>Целеви групи </a:t>
            </a:r>
          </a:p>
          <a:p>
            <a:pPr algn="just">
              <a:buFont typeface="Wingdings" pitchFamily="2" charset="2"/>
              <a:buChar char="Ø"/>
            </a:pPr>
            <a:r>
              <a:rPr lang="bg-BG" sz="2000" b="1" dirty="0" smtClean="0">
                <a:solidFill>
                  <a:schemeClr val="accent1">
                    <a:lumMod val="50000"/>
                  </a:schemeClr>
                </a:solidFill>
              </a:rPr>
              <a:t>Туристи и посетители на града </a:t>
            </a:r>
          </a:p>
          <a:p>
            <a:pPr algn="just">
              <a:buFont typeface="Wingdings" pitchFamily="2" charset="2"/>
              <a:buChar char="Ø"/>
            </a:pPr>
            <a:r>
              <a:rPr lang="bg-BG" sz="2000" b="1" dirty="0" smtClean="0">
                <a:solidFill>
                  <a:schemeClr val="accent1">
                    <a:lumMod val="50000"/>
                  </a:schemeClr>
                </a:solidFill>
              </a:rPr>
              <a:t>Население на общината и региона</a:t>
            </a:r>
          </a:p>
          <a:p>
            <a:pPr algn="just">
              <a:buFont typeface="Wingdings" pitchFamily="2" charset="2"/>
              <a:buChar char="Ø"/>
            </a:pPr>
            <a:r>
              <a:rPr lang="bg-BG" sz="2000" b="1" dirty="0" smtClean="0">
                <a:solidFill>
                  <a:schemeClr val="accent1">
                    <a:lumMod val="50000"/>
                  </a:schemeClr>
                </a:solidFill>
              </a:rPr>
              <a:t>Хора в неравностойно положение</a:t>
            </a:r>
          </a:p>
          <a:p>
            <a:pPr algn="just">
              <a:buFont typeface="Wingdings" pitchFamily="2" charset="2"/>
              <a:buChar char="Ø"/>
            </a:pPr>
            <a:endParaRPr lang="bg-BG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bg-BG" b="1" dirty="0" smtClean="0">
                <a:solidFill>
                  <a:schemeClr val="accent1">
                    <a:lumMod val="50000"/>
                  </a:schemeClr>
                </a:solidFill>
              </a:rPr>
              <a:t>Крайни бенефициенти  </a:t>
            </a:r>
          </a:p>
          <a:p>
            <a:pPr algn="just">
              <a:buFont typeface="Wingdings" pitchFamily="2" charset="2"/>
              <a:buChar char="Ø"/>
            </a:pPr>
            <a:r>
              <a:rPr lang="bg-BG" sz="2000" b="1" dirty="0" smtClean="0">
                <a:solidFill>
                  <a:schemeClr val="accent1">
                    <a:lumMod val="50000"/>
                  </a:schemeClr>
                </a:solidFill>
              </a:rPr>
              <a:t>Бъдещи туристи и гости на гр. Бургас</a:t>
            </a:r>
          </a:p>
          <a:p>
            <a:pPr algn="just">
              <a:buFont typeface="Wingdings" pitchFamily="2" charset="2"/>
              <a:buChar char="Ø"/>
            </a:pPr>
            <a:r>
              <a:rPr lang="bg-BG" sz="2000" b="1" dirty="0" smtClean="0">
                <a:solidFill>
                  <a:schemeClr val="accent1">
                    <a:lumMod val="50000"/>
                  </a:schemeClr>
                </a:solidFill>
              </a:rPr>
              <a:t>Туристи и гости на съседни курортни селища и туристически комплекси</a:t>
            </a:r>
          </a:p>
          <a:p>
            <a:pPr algn="just">
              <a:buFont typeface="Wingdings" pitchFamily="2" charset="2"/>
              <a:buChar char="Ø"/>
            </a:pPr>
            <a:r>
              <a:rPr lang="bg-BG" sz="2000" b="1" dirty="0" smtClean="0">
                <a:solidFill>
                  <a:schemeClr val="accent1">
                    <a:lumMod val="50000"/>
                  </a:schemeClr>
                </a:solidFill>
              </a:rPr>
              <a:t>Представители на културни и научни институции</a:t>
            </a:r>
          </a:p>
          <a:p>
            <a:pPr algn="just">
              <a:buFont typeface="Wingdings" pitchFamily="2" charset="2"/>
              <a:buChar char="Ø"/>
            </a:pPr>
            <a:r>
              <a:rPr lang="bg-BG" sz="2000" b="1" dirty="0" smtClean="0">
                <a:solidFill>
                  <a:schemeClr val="accent1">
                    <a:lumMod val="50000"/>
                  </a:schemeClr>
                </a:solidFill>
              </a:rPr>
              <a:t>Музикални и театрални състави, културни дейци</a:t>
            </a:r>
            <a:endParaRPr lang="bg-BG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637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305</Words>
  <Application>Microsoft Office PowerPoint</Application>
  <PresentationFormat>On-screen Show (4:3)</PresentationFormat>
  <Paragraphs>42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тема</vt:lpstr>
      <vt:lpstr>Проект: „Културно-историческото наследство на о-в „Св.Анастасия“ и град Бургас – атрактивна и конкурентноспособна туристическа дестинация“ </vt:lpstr>
      <vt:lpstr>хдй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Културно-исторически маршрут</vt:lpstr>
      <vt:lpstr>PowerPoint Presentation</vt:lpstr>
      <vt:lpstr>Благодаря за вниманието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Antoniya Novakova</cp:lastModifiedBy>
  <cp:revision>19</cp:revision>
  <dcterms:modified xsi:type="dcterms:W3CDTF">2012-03-07T15:00:04Z</dcterms:modified>
</cp:coreProperties>
</file>